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6"/>
  </p:notesMasterIdLst>
  <p:sldIdLst>
    <p:sldId id="257" r:id="rId2"/>
    <p:sldId id="265" r:id="rId3"/>
    <p:sldId id="258" r:id="rId4"/>
    <p:sldId id="271" r:id="rId5"/>
    <p:sldId id="261" r:id="rId6"/>
    <p:sldId id="272" r:id="rId7"/>
    <p:sldId id="273" r:id="rId8"/>
    <p:sldId id="274" r:id="rId9"/>
    <p:sldId id="275" r:id="rId10"/>
    <p:sldId id="276" r:id="rId11"/>
    <p:sldId id="277" r:id="rId12"/>
    <p:sldId id="278" r:id="rId13"/>
    <p:sldId id="279" r:id="rId14"/>
    <p:sldId id="263" r:id="rId15"/>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1" d="100"/>
          <a:sy n="21" d="100"/>
        </p:scale>
        <p:origin x="60" y="53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hyperlink" Target="https://github.com/SIIF/Proyect./tree/Entregables-Propuestos/Diagramas/D.%20Clas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github.com/SIIF/Proyect./tree/Entregables-Propuestos/III%20Trimestre/Front-End" TargetMode="External"/><Relationship Id="rId5" Type="http://schemas.openxmlformats.org/officeDocument/2006/relationships/image" Target="../media/image10.PNG"/><Relationship Id="rId10" Type="http://schemas.openxmlformats.org/officeDocument/2006/relationships/hyperlink" Target="https://github.com/SIIF/Proyect./tree/Entregables-Propuestos/III%20Trimestre/Mockups" TargetMode="External"/><Relationship Id="rId4" Type="http://schemas.openxmlformats.org/officeDocument/2006/relationships/image" Target="../media/image9.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hyperlink" Target="https://github.com/SIIF/Proyect./tree/Entregables-Propuestos/Diagramas/D.%20M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An%C3%A1lisis%20de%20documentaci%C3%B3n.docx" TargetMode="External"/><Relationship Id="rId5" Type="http://schemas.openxmlformats.org/officeDocument/2006/relationships/image" Target="../media/image6.jpg"/><Relationship Id="rId4" Type="http://schemas.openxmlformats.org/officeDocument/2006/relationships/hyperlink" Target="https://github.com/SIIF/Proyect./blob/Entregables-Propuestos/Documentos/Recolecci%C3%B3n%20de%20Informaci%C3%B3n.doc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96" y="4392384"/>
            <a:ext cx="18102104" cy="10558055"/>
          </a:xfrm>
          <a:prstGeom prst="rect">
            <a:avLst/>
          </a:prstGeom>
        </p:spPr>
      </p:pic>
      <p:pic>
        <p:nvPicPr>
          <p:cNvPr id="6" name="image1.png"/>
          <p:cNvPicPr/>
          <p:nvPr/>
        </p:nvPicPr>
        <p:blipFill>
          <a:blip r:embed="rId6"/>
          <a:srcRect/>
          <a:stretch>
            <a:fillRect/>
          </a:stretch>
        </p:blipFill>
        <p:spPr>
          <a:xfrm>
            <a:off x="20812354" y="13649646"/>
            <a:ext cx="2870606" cy="1300793"/>
          </a:xfrm>
          <a:prstGeom prst="rect">
            <a:avLst/>
          </a:prstGeom>
          <a:ln/>
        </p:spPr>
      </p:pic>
    </p:spTree>
    <p:extLst>
      <p:ext uri="{BB962C8B-B14F-4D97-AF65-F5344CB8AC3E}">
        <p14:creationId xmlns:p14="http://schemas.microsoft.com/office/powerpoint/2010/main" val="2318251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6" name="CuadroTexto 5"/>
          <p:cNvSpPr txBox="1"/>
          <p:nvPr/>
        </p:nvSpPr>
        <p:spPr>
          <a:xfrm>
            <a:off x="13350894" y="9221748"/>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7" name="CuadroTexto 6"/>
          <p:cNvSpPr txBox="1"/>
          <p:nvPr/>
        </p:nvSpPr>
        <p:spPr>
          <a:xfrm>
            <a:off x="686236" y="92785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8" name="CuadroTexto 7"/>
          <p:cNvSpPr txBox="1"/>
          <p:nvPr/>
        </p:nvSpPr>
        <p:spPr>
          <a:xfrm>
            <a:off x="134878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pic>
        <p:nvPicPr>
          <p:cNvPr id="9" name="Imagen 8">
            <a:extLst>
              <a:ext uri="{FF2B5EF4-FFF2-40B4-BE49-F238E27FC236}">
                <a16:creationId xmlns="" xmlns:a16="http://schemas.microsoft.com/office/drawing/2014/main" id="{FD5F79C0-E724-4D64-B85C-F5AEB7FAF7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1935" y="4718351"/>
            <a:ext cx="6638985" cy="3723220"/>
          </a:xfrm>
          <a:prstGeom prst="rect">
            <a:avLst/>
          </a:prstGeom>
          <a:noFill/>
          <a:ln>
            <a:noFill/>
          </a:ln>
        </p:spPr>
      </p:pic>
      <p:pic>
        <p:nvPicPr>
          <p:cNvPr id="10" name="Imagen 9" descr="Captura de pantalla de un celular&#10;&#10;Descripción generada automáticamente">
            <a:extLst>
              <a:ext uri="{FF2B5EF4-FFF2-40B4-BE49-F238E27FC236}">
                <a16:creationId xmlns="" xmlns:a16="http://schemas.microsoft.com/office/drawing/2014/main" id="{799B4DAE-74DA-4C07-BE46-1E8CD006B819}"/>
              </a:ext>
            </a:extLst>
          </p:cNvPr>
          <p:cNvPicPr>
            <a:picLocks noChangeAspect="1"/>
          </p:cNvPicPr>
          <p:nvPr/>
        </p:nvPicPr>
        <p:blipFill>
          <a:blip r:embed="rId5"/>
          <a:stretch>
            <a:fillRect/>
          </a:stretch>
        </p:blipFill>
        <p:spPr>
          <a:xfrm>
            <a:off x="13350894" y="4392954"/>
            <a:ext cx="9509324" cy="4048616"/>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35" y="10433441"/>
            <a:ext cx="6674684" cy="3759542"/>
          </a:xfrm>
          <a:prstGeom prst="rect">
            <a:avLst/>
          </a:prstGeom>
        </p:spPr>
      </p:pic>
      <p:pic>
        <p:nvPicPr>
          <p:cNvPr id="12" name="Imagen 11" descr="Captura de pantalla de computadora&#10;&#10;Descripción generada automáticamente">
            <a:extLst>
              <a:ext uri="{FF2B5EF4-FFF2-40B4-BE49-F238E27FC236}">
                <a16:creationId xmlns="" xmlns:a16="http://schemas.microsoft.com/office/drawing/2014/main" id="{26548F68-9692-42B6-8232-15B2DC011CAA}"/>
              </a:ext>
            </a:extLst>
          </p:cNvPr>
          <p:cNvPicPr>
            <a:picLocks noChangeAspect="1"/>
          </p:cNvPicPr>
          <p:nvPr/>
        </p:nvPicPr>
        <p:blipFill>
          <a:blip r:embed="rId7"/>
          <a:stretch>
            <a:fillRect/>
          </a:stretch>
        </p:blipFill>
        <p:spPr>
          <a:xfrm>
            <a:off x="12544059" y="10283577"/>
            <a:ext cx="8417957" cy="4095047"/>
          </a:xfrm>
          <a:prstGeom prst="rect">
            <a:avLst/>
          </a:prstGeom>
        </p:spPr>
      </p:pic>
      <p:pic>
        <p:nvPicPr>
          <p:cNvPr id="13" name="Imagen 12" descr="Captura de pantalla de un celular&#10;&#10;Descripción generada automáticamente">
            <a:extLst>
              <a:ext uri="{FF2B5EF4-FFF2-40B4-BE49-F238E27FC236}">
                <a16:creationId xmlns="" xmlns:a16="http://schemas.microsoft.com/office/drawing/2014/main" id="{FFCCF6B7-EF57-4CB2-92F4-B7B73115895B}"/>
              </a:ext>
            </a:extLst>
          </p:cNvPr>
          <p:cNvPicPr>
            <a:picLocks noChangeAspect="1"/>
          </p:cNvPicPr>
          <p:nvPr/>
        </p:nvPicPr>
        <p:blipFill>
          <a:blip r:embed="rId8"/>
          <a:stretch>
            <a:fillRect/>
          </a:stretch>
        </p:blipFill>
        <p:spPr>
          <a:xfrm>
            <a:off x="18697618" y="10247800"/>
            <a:ext cx="4162600" cy="4130824"/>
          </a:xfrm>
          <a:prstGeom prst="rect">
            <a:avLst/>
          </a:prstGeom>
        </p:spPr>
      </p:pic>
      <p:pic>
        <p:nvPicPr>
          <p:cNvPr id="14" name="image1.png"/>
          <p:cNvPicPr/>
          <p:nvPr/>
        </p:nvPicPr>
        <p:blipFill>
          <a:blip r:embed="rId9"/>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err="1" smtClean="0">
                <a:hlinkClick r:id="rId10"/>
              </a:rPr>
              <a:t>Mockups</a:t>
            </a:r>
            <a:r>
              <a:rPr lang="es-CO" sz="4000" dirty="0" smtClean="0"/>
              <a:t> y </a:t>
            </a:r>
            <a:r>
              <a:rPr lang="es-CO" sz="4000" dirty="0" smtClean="0">
                <a:hlinkClick r:id="rId11"/>
              </a:rPr>
              <a:t>Prototipos</a:t>
            </a:r>
            <a:endParaRPr lang="es-CO" sz="4000" dirty="0"/>
          </a:p>
        </p:txBody>
      </p:sp>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6" name="Imagen 5" descr="Captura de pantalla de un celular con letras&#10;&#10;Descripción generada automáticamente">
            <a:extLst>
              <a:ext uri="{FF2B5EF4-FFF2-40B4-BE49-F238E27FC236}">
                <a16:creationId xmlns="" xmlns:a16="http://schemas.microsoft.com/office/drawing/2014/main" id="{262E7308-D39F-4EDF-8EB9-661F1AA6C92C}"/>
              </a:ext>
            </a:extLst>
          </p:cNvPr>
          <p:cNvPicPr>
            <a:picLocks noChangeAspect="1"/>
          </p:cNvPicPr>
          <p:nvPr/>
        </p:nvPicPr>
        <p:blipFill>
          <a:blip r:embed="rId5"/>
          <a:stretch>
            <a:fillRect/>
          </a:stretch>
        </p:blipFill>
        <p:spPr>
          <a:xfrm>
            <a:off x="686236" y="4018166"/>
            <a:ext cx="19883563" cy="10337913"/>
          </a:xfrm>
          <a:prstGeom prst="rect">
            <a:avLst/>
          </a:prstGeom>
        </p:spPr>
      </p:pic>
      <p:pic>
        <p:nvPicPr>
          <p:cNvPr id="7" name="image1.png"/>
          <p:cNvPicPr/>
          <p:nvPr/>
        </p:nvPicPr>
        <p:blipFill>
          <a:blip r:embed="rId6"/>
          <a:srcRect/>
          <a:stretch>
            <a:fillRect/>
          </a:stretch>
        </p:blipFill>
        <p:spPr>
          <a:xfrm>
            <a:off x="21269554" y="14356079"/>
            <a:ext cx="2459126" cy="1300793"/>
          </a:xfrm>
          <a:prstGeom prst="rect">
            <a:avLst/>
          </a:prstGeom>
          <a:ln/>
        </p:spPr>
      </p:pic>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 xmlns:a16="http://schemas.microsoft.com/office/drawing/2014/main" id="{4DFE7A30-1F87-48B4-88AE-F685CB8F9BC6}"/>
              </a:ext>
            </a:extLst>
          </p:cNvPr>
          <p:cNvPicPr>
            <a:picLocks noChangeAspect="1"/>
          </p:cNvPicPr>
          <p:nvPr/>
        </p:nvPicPr>
        <p:blipFill>
          <a:blip r:embed="rId5"/>
          <a:stretch>
            <a:fillRect/>
          </a:stretch>
        </p:blipFill>
        <p:spPr>
          <a:xfrm>
            <a:off x="1189156" y="4216322"/>
            <a:ext cx="16458764" cy="10818768"/>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7469134" y="11399586"/>
            <a:ext cx="4376451" cy="1858628"/>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7696276" y="11335603"/>
            <a:ext cx="3922166" cy="1986593"/>
          </a:xfrm>
          <a:prstGeom prst="rect">
            <a:avLst/>
          </a:prstGeo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a:t>
            </a:r>
            <a:r>
              <a:rPr lang="en-US" sz="11700" b="1" dirty="0" err="1" smtClean="0">
                <a:solidFill>
                  <a:srgbClr val="434343"/>
                </a:solidFill>
                <a:latin typeface="Calibri"/>
                <a:sym typeface="Calibri"/>
              </a:rPr>
              <a:t>Informacion</a:t>
            </a:r>
            <a:r>
              <a:rPr lang="en-US" sz="11700" b="1" dirty="0" smtClean="0">
                <a:solidFill>
                  <a:srgbClr val="434343"/>
                </a:solidFill>
                <a:latin typeface="Calibri"/>
                <a:sym typeface="Calibri"/>
              </a:rPr>
              <a:t>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2435403" cy="568684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86236" y="13387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III trimestre , por mejorar</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1.Tecnicas de levantamiento de información</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2.En el proyecto se evidencian la elaboración del BPMN (Negocio Actual)</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3.En el proyecto se evidencian los requerimientos funcionales y no funcionales usando el estándar IEEE830 o historias de </a:t>
            </a:r>
            <a:r>
              <a:rPr lang="es-CO" sz="4000" dirty="0" err="1" smtClean="0">
                <a:solidFill>
                  <a:srgbClr val="6C6C6C"/>
                </a:solidFill>
                <a:latin typeface="Calibri"/>
                <a:sym typeface="Calibri"/>
              </a:rPr>
              <a:t>Scrum</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4.Inventario de los recursos existentes</a:t>
            </a:r>
          </a:p>
          <a:p>
            <a:pPr marL="0" marR="0" lvl="0" indent="0" algn="l" rtl="0">
              <a:lnSpc>
                <a:spcPct val="127500"/>
              </a:lnSpc>
              <a:spcBef>
                <a:spcPts val="0"/>
              </a:spcBef>
              <a:spcAft>
                <a:spcPts val="0"/>
              </a:spcAft>
              <a:buClr>
                <a:srgbClr val="6C6C6C"/>
              </a:buClr>
              <a:buSzPts val="4000"/>
              <a:buFont typeface="Calibri"/>
              <a:buNone/>
            </a:pPr>
            <a:endParaRPr lang="es-CO" sz="40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1.Diagrama de clases</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2.Prototipos </a:t>
            </a:r>
            <a:r>
              <a:rPr lang="es-CO" sz="4000" dirty="0" err="1" smtClean="0">
                <a:solidFill>
                  <a:srgbClr val="6C6C6C"/>
                </a:solidFill>
                <a:latin typeface="Calibri"/>
                <a:sym typeface="Calibri"/>
              </a:rPr>
              <a:t>Mockups</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3.MER</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4.Diagrama de </a:t>
            </a:r>
            <a:r>
              <a:rPr lang="es-CO" sz="4000" dirty="0" err="1" smtClean="0">
                <a:solidFill>
                  <a:srgbClr val="6C6C6C"/>
                </a:solidFill>
                <a:latin typeface="Calibri"/>
                <a:sym typeface="Calibri"/>
              </a:rPr>
              <a:t>Distribucion</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8800" b="1" dirty="0" err="1" smtClean="0">
                <a:solidFill>
                  <a:srgbClr val="FFFFFF"/>
                </a:solidFill>
                <a:latin typeface="Calibri"/>
                <a:ea typeface="Calibri"/>
                <a:cs typeface="Calibri"/>
                <a:sym typeface="Calibri"/>
                <a:hlinkClick r:id="rId4"/>
              </a:rPr>
              <a:t>Levantamiento</a:t>
            </a:r>
            <a:r>
              <a:rPr lang="en-US" sz="8800" b="1" dirty="0" smtClean="0">
                <a:solidFill>
                  <a:srgbClr val="FFFFFF"/>
                </a:solidFill>
                <a:latin typeface="Calibri"/>
                <a:ea typeface="Calibri"/>
                <a:cs typeface="Calibri"/>
                <a:sym typeface="Calibri"/>
                <a:hlinkClick r:id="rId4"/>
              </a:rPr>
              <a:t> de </a:t>
            </a:r>
            <a:r>
              <a:rPr lang="en-US" sz="8800" b="1" dirty="0" err="1" smtClean="0">
                <a:solidFill>
                  <a:srgbClr val="FFFFFF"/>
                </a:solidFill>
                <a:latin typeface="Calibri"/>
                <a:ea typeface="Calibri"/>
                <a:cs typeface="Calibri"/>
                <a:sym typeface="Calibri"/>
                <a:hlinkClick r:id="rId4"/>
              </a:rPr>
              <a:t>Informacion</a:t>
            </a:r>
            <a:r>
              <a:rPr lang="en-US" sz="8800" b="1" i="0" u="none" strike="noStrike" cap="none" dirty="0" smtClean="0">
                <a:solidFill>
                  <a:srgbClr val="FFFFFF"/>
                </a:solidFill>
                <a:latin typeface="Calibri"/>
                <a:ea typeface="Calibri"/>
                <a:cs typeface="Calibri"/>
                <a:sym typeface="Calibri"/>
                <a:hlinkClick r:id="rId4"/>
              </a:rPr>
              <a:t> </a:t>
            </a:r>
            <a:endParaRPr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823385" y="5440016"/>
            <a:ext cx="20802174" cy="4616648"/>
          </a:xfrm>
          <a:prstGeom prst="rect">
            <a:avLst/>
          </a:prstGeom>
          <a:noFill/>
        </p:spPr>
        <p:txBody>
          <a:bodyPr wrap="square" rtlCol="0">
            <a:spAutoFit/>
          </a:bodyPr>
          <a:lstStyle/>
          <a:p>
            <a:r>
              <a:rPr lang="es-ES" sz="4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 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4"/>
              </a:rPr>
              <a:t>Entrevista :</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1921" y="6240985"/>
            <a:ext cx="6005059" cy="8160815"/>
          </a:xfrm>
          <a:prstGeom prst="rect">
            <a:avLst/>
          </a:prstGeom>
        </p:spPr>
      </p:pic>
      <p:sp>
        <p:nvSpPr>
          <p:cNvPr id="2" name="CuadroTexto 1"/>
          <p:cNvSpPr txBox="1"/>
          <p:nvPr/>
        </p:nvSpPr>
        <p:spPr>
          <a:xfrm>
            <a:off x="15368321" y="4734461"/>
            <a:ext cx="6372257" cy="707886"/>
          </a:xfrm>
          <a:prstGeom prst="rect">
            <a:avLst/>
          </a:prstGeom>
          <a:noFill/>
        </p:spPr>
        <p:txBody>
          <a:bodyPr wrap="none" rtlCol="0">
            <a:spAutoFit/>
          </a:bodyPr>
          <a:lstStyle/>
          <a:p>
            <a:r>
              <a:rPr lang="es-CO" sz="4000" dirty="0" smtClean="0">
                <a:solidFill>
                  <a:schemeClr val="bg1">
                    <a:lumMod val="50000"/>
                  </a:schemeClr>
                </a:solidFill>
                <a:hlinkClick r:id="rId6"/>
              </a:rPr>
              <a:t>Análisis de Documentación</a:t>
            </a:r>
            <a:endParaRPr lang="es-CO" sz="4000" dirty="0">
              <a:solidFill>
                <a:schemeClr val="bg1">
                  <a:lumMod val="50000"/>
                </a:schemeClr>
              </a:solidFill>
            </a:endParaRPr>
          </a:p>
        </p:txBody>
      </p:sp>
      <p:pic>
        <p:nvPicPr>
          <p:cNvPr id="7" name="image1.png"/>
          <p:cNvPicPr/>
          <p:nvPr/>
        </p:nvPicPr>
        <p:blipFill>
          <a:blip r:embed="rId7"/>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4995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Tree>
    <p:extLst>
      <p:ext uri="{BB962C8B-B14F-4D97-AF65-F5344CB8AC3E}">
        <p14:creationId xmlns:p14="http://schemas.microsoft.com/office/powerpoint/2010/main" val="192167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 xmlns:a16="http://schemas.microsoft.com/office/drawing/2014/main" val="20000"/>
                    </a:ext>
                  </a:extLst>
                </a:gridCol>
                <a:gridCol w="7528059">
                  <a:extLst>
                    <a:ext uri="{9D8B030D-6E8A-4147-A177-3AD203B41FA5}">
                      <a16:colId xmlns="" xmlns:a16="http://schemas.microsoft.com/office/drawing/2014/main"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 xmlns:a16="http://schemas.microsoft.com/office/drawing/2014/main"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 xmlns:a16="http://schemas.microsoft.com/office/drawing/2014/main" val="20000"/>
                    </a:ext>
                  </a:extLst>
                </a:gridCol>
                <a:gridCol w="7209727">
                  <a:extLst>
                    <a:ext uri="{9D8B030D-6E8A-4147-A177-3AD203B41FA5}">
                      <a16:colId xmlns="" xmlns:a16="http://schemas.microsoft.com/office/drawing/2014/main"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 xmlns:a16="http://schemas.microsoft.com/office/drawing/2014/main"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n-US" sz="8000" b="1" dirty="0" err="1" smtClean="0">
                <a:solidFill>
                  <a:srgbClr val="434343"/>
                </a:solidFill>
                <a:latin typeface="Calibri"/>
                <a:sym typeface="Calibri"/>
              </a:rPr>
              <a:t>recursos</a:t>
            </a:r>
            <a:r>
              <a:rPr lang="en-US" sz="8000" b="1" dirty="0" smtClean="0">
                <a:solidFill>
                  <a:srgbClr val="434343"/>
                </a:solidFill>
                <a:latin typeface="Calibri"/>
                <a:sym typeface="Calibri"/>
              </a:rPr>
              <a:t> IT </a:t>
            </a:r>
            <a:r>
              <a:rPr lang="en-US" sz="8000" b="1" dirty="0" err="1" smtClean="0">
                <a:solidFill>
                  <a:srgbClr val="434343"/>
                </a:solidFill>
                <a:latin typeface="Calibri"/>
                <a:sym typeface="Calibri"/>
              </a:rPr>
              <a:t>existentes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34876" y="5523236"/>
            <a:ext cx="10545643" cy="3108960"/>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Procesador de </a:t>
            </a:r>
            <a:r>
              <a:rPr lang="es-CO" sz="4000" dirty="0" err="1" smtClean="0">
                <a:solidFill>
                  <a:srgbClr val="6C6C6C"/>
                </a:solidFill>
                <a:latin typeface="Calibri"/>
                <a:sym typeface="Calibri"/>
              </a:rPr>
              <a:t>icore</a:t>
            </a:r>
            <a:r>
              <a:rPr lang="es-CO" sz="4000" dirty="0" smtClean="0">
                <a:solidFill>
                  <a:srgbClr val="6C6C6C"/>
                </a:solidFill>
                <a:latin typeface="Calibri"/>
                <a:sym typeface="Calibri"/>
              </a:rPr>
              <a:t>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4000" dirty="0" smtClean="0">
                <a:solidFill>
                  <a:srgbClr val="6C6C6C"/>
                </a:solidFill>
                <a:latin typeface="Calibri"/>
                <a:sym typeface="Calibri"/>
              </a:rPr>
              <a:t>Sistema operativo Windows 7 (32 bits)</a:t>
            </a:r>
            <a:endParaRPr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107</TotalTime>
  <Words>478</Words>
  <Application>Microsoft Office PowerPoint</Application>
  <PresentationFormat>Personalizado</PresentationFormat>
  <Paragraphs>66</Paragraphs>
  <Slides>14</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9</cp:revision>
  <dcterms:modified xsi:type="dcterms:W3CDTF">2019-11-19T23:52:39Z</dcterms:modified>
</cp:coreProperties>
</file>